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Gill Sans" panose="020B0604020202020204" charset="0"/>
      <p:regular r:id="rId20"/>
      <p:bold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pos="3840">
          <p15:clr>
            <a:srgbClr val="A4A3A4"/>
          </p15:clr>
        </p15:guide>
        <p15:guide id="2" orient="horz" pos="216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2" roundtripDataSignature="AMtx7miwW6u2nZWUr8/nE0UKRyojA2L+4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E18FF28B-6BED-4F40-8CA8-FDFFE9742B9F}">
  <a:tblStyle styleId="{E18FF28B-6BED-4F40-8CA8-FDFFE9742B9F}" styleName="Table_0">
    <a:wholeTbl>
      <a:tcTxStyle b="off" i="off">
        <a:font>
          <a:latin typeface="Calibri"/>
          <a:ea typeface="Calibri"/>
          <a:cs typeface="Calibri"/>
        </a:font>
        <a:schemeClr val="dk1"/>
      </a:tcTxStyle>
      <a:tcStyle>
        <a:tcBdr>
          <a:lef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9EFF7"/>
          </a:solidFill>
        </a:fill>
      </a:tcStyle>
    </a:wholeTbl>
    <a:band1H>
      <a:tcTxStyle/>
      <a:tcStyle>
        <a:tcBdr/>
        <a:fill>
          <a:solidFill>
            <a:srgbClr val="D0DEEF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D0DEEF"/>
          </a:solidFill>
        </a:fill>
      </a:tcStyle>
    </a:band1V>
    <a:band2V>
      <a:tcTxStyle/>
      <a:tcStyle>
        <a:tcBdr/>
      </a:tcStyle>
    </a:band2V>
    <a:la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top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accen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libri"/>
          <a:ea typeface="Calibri"/>
          <a:cs typeface="Calibri"/>
        </a:font>
        <a:schemeClr val="lt1"/>
      </a:tcTxStyle>
      <a:tcStyle>
        <a:tcBdr>
          <a:bottom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chemeClr val="accent1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533" y="120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customschemas.google.com/relationships/presentationmetadata" Target="meta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6" name="Google Shape;14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5" name="Google Shape;15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4" name="Google Shape;16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3" name="Google Shape;17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" name="Google Shape;19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Google Shape;21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0" name="Google Shape;220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5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" name="Google Shape;14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6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6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0" name="Google Shape;20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1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I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title"/>
          </p:nvPr>
        </p:nvSpPr>
        <p:spPr>
          <a:xfrm>
            <a:off x="222069" y="117567"/>
            <a:ext cx="11782697" cy="15731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IN"/>
            </a:br>
            <a:endParaRPr/>
          </a:p>
        </p:txBody>
      </p:sp>
      <p:pic>
        <p:nvPicPr>
          <p:cNvPr id="85" name="Google Shape;85;p1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060796" y="-130628"/>
            <a:ext cx="4352945" cy="1985554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6" name="Google Shape;86;p1"/>
          <p:cNvGraphicFramePr/>
          <p:nvPr>
            <p:extLst>
              <p:ext uri="{D42A27DB-BD31-4B8C-83A1-F6EECF244321}">
                <p14:modId xmlns:p14="http://schemas.microsoft.com/office/powerpoint/2010/main" val="3632061456"/>
              </p:ext>
            </p:extLst>
          </p:nvPr>
        </p:nvGraphicFramePr>
        <p:xfrm>
          <a:off x="2200748" y="2896307"/>
          <a:ext cx="8438600" cy="883930"/>
        </p:xfrm>
        <a:graphic>
          <a:graphicData uri="http://schemas.openxmlformats.org/drawingml/2006/table">
            <a:tbl>
              <a:tblPr firstRow="1" bandRow="1">
                <a:noFill/>
                <a:tableStyleId>{E18FF28B-6BED-4F40-8CA8-FDFFE9742B9F}</a:tableStyleId>
              </a:tblPr>
              <a:tblGrid>
                <a:gridCol w="8438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N" sz="2400" u="none" strike="noStrike" cap="none" dirty="0">
                          <a:solidFill>
                            <a:schemeClr val="lt1"/>
                          </a:solidFill>
                        </a:rPr>
                        <a:t>16</a:t>
                      </a:r>
                      <a:r>
                        <a:rPr lang="en-IN" sz="2400" u="none" strike="noStrike" cap="none" baseline="30000" dirty="0">
                          <a:solidFill>
                            <a:schemeClr val="lt1"/>
                          </a:solidFill>
                        </a:rPr>
                        <a:t>TH</a:t>
                      </a:r>
                      <a:r>
                        <a:rPr lang="en-IN" sz="2400" u="none" strike="noStrike" cap="none" dirty="0">
                          <a:solidFill>
                            <a:schemeClr val="lt1"/>
                          </a:solidFill>
                        </a:rPr>
                        <a:t> INTERNATIONAL PROJECT COMPETITION AND EXHIBITION </a:t>
                      </a:r>
                      <a:endParaRPr dirty="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IN" sz="2800" u="none" strike="noStrike" cap="none" dirty="0">
                          <a:solidFill>
                            <a:schemeClr val="lt1"/>
                          </a:solidFill>
                        </a:rPr>
                        <a:t>24.02.2026</a:t>
                      </a:r>
                      <a:endParaRPr sz="2800" u="none" strike="noStrike" cap="none" dirty="0">
                        <a:solidFill>
                          <a:schemeClr val="lt1"/>
                        </a:solidFill>
                      </a:endParaRPr>
                    </a:p>
                  </a:txBody>
                  <a:tcPr marL="91450" marR="91450" marT="45725" marB="45725">
                    <a:solidFill>
                      <a:srgbClr val="00164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7" name="Google Shape;87;p1"/>
          <p:cNvSpPr/>
          <p:nvPr/>
        </p:nvSpPr>
        <p:spPr>
          <a:xfrm>
            <a:off x="389968" y="4357551"/>
            <a:ext cx="1412707" cy="1181101"/>
          </a:xfrm>
          <a:prstGeom prst="rect">
            <a:avLst/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100" b="0" i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Photo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100" b="0" i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(Student 1)</a:t>
            </a:r>
            <a:endParaRPr/>
          </a:p>
        </p:txBody>
      </p:sp>
      <p:sp>
        <p:nvSpPr>
          <p:cNvPr id="88" name="Google Shape;88;p1"/>
          <p:cNvSpPr/>
          <p:nvPr/>
        </p:nvSpPr>
        <p:spPr>
          <a:xfrm>
            <a:off x="4056275" y="4353195"/>
            <a:ext cx="1412707" cy="1181101"/>
          </a:xfrm>
          <a:prstGeom prst="rect">
            <a:avLst/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100" b="0" i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Photo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100" b="0" i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(Student 3)</a:t>
            </a:r>
            <a:endParaRPr/>
          </a:p>
        </p:txBody>
      </p:sp>
      <p:sp>
        <p:nvSpPr>
          <p:cNvPr id="89" name="Google Shape;89;p1"/>
          <p:cNvSpPr/>
          <p:nvPr/>
        </p:nvSpPr>
        <p:spPr>
          <a:xfrm>
            <a:off x="2183934" y="4361906"/>
            <a:ext cx="1412707" cy="1181101"/>
          </a:xfrm>
          <a:prstGeom prst="rect">
            <a:avLst/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100" b="0" i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Photo 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100" b="0" i="1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(Student 2)</a:t>
            </a:r>
            <a:endParaRPr/>
          </a:p>
        </p:txBody>
      </p:sp>
      <p:sp>
        <p:nvSpPr>
          <p:cNvPr id="90" name="Google Shape;90;p1"/>
          <p:cNvSpPr txBox="1"/>
          <p:nvPr/>
        </p:nvSpPr>
        <p:spPr>
          <a:xfrm>
            <a:off x="412334" y="5619714"/>
            <a:ext cx="144259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Student Name</a:t>
            </a:r>
            <a:endParaRPr sz="18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431074" y="6088813"/>
            <a:ext cx="421095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College Name : </a:t>
            </a:r>
            <a:endParaRPr sz="1800" b="1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5569132" y="3999276"/>
            <a:ext cx="5184071" cy="20489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200"/>
              <a:buFont typeface="Calibri"/>
              <a:buNone/>
            </a:pPr>
            <a:r>
              <a:rPr lang="en-IN" sz="3200" b="0" u="non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SDG/THEME CHOSEN: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3200"/>
              <a:buFont typeface="Calibri"/>
              <a:buNone/>
            </a:pPr>
            <a:r>
              <a:rPr lang="en-IN" sz="3200" b="0" u="none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Title of the Project:</a:t>
            </a:r>
            <a:endParaRPr sz="3200" b="0" u="none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426719" y="6437155"/>
            <a:ext cx="4210959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40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Reference Number : </a:t>
            </a:r>
            <a:endParaRPr sz="1800" b="1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5" name="Google Shape;95;p1"/>
          <p:cNvSpPr txBox="1"/>
          <p:nvPr/>
        </p:nvSpPr>
        <p:spPr>
          <a:xfrm>
            <a:off x="2145340" y="5654549"/>
            <a:ext cx="144259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40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Student Name</a:t>
            </a:r>
            <a:endParaRPr sz="1800" b="1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"/>
          <p:cNvSpPr txBox="1"/>
          <p:nvPr/>
        </p:nvSpPr>
        <p:spPr>
          <a:xfrm>
            <a:off x="4126540" y="5663257"/>
            <a:ext cx="144259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400" b="1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Student Name</a:t>
            </a:r>
            <a:endParaRPr sz="1800" b="1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B21D7A-6D71-4250-9919-27CAE76CEC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133" y="1190360"/>
            <a:ext cx="4127608" cy="21456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IN"/>
            </a:br>
            <a:endParaRPr/>
          </a:p>
        </p:txBody>
      </p:sp>
      <p:sp>
        <p:nvSpPr>
          <p:cNvPr id="102" name="Google Shape;102;p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sp>
        <p:nvSpPr>
          <p:cNvPr id="103" name="Google Shape;103;p2"/>
          <p:cNvSpPr/>
          <p:nvPr/>
        </p:nvSpPr>
        <p:spPr>
          <a:xfrm>
            <a:off x="443794" y="1219589"/>
            <a:ext cx="1437257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28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Index</a:t>
            </a:r>
            <a:endParaRPr/>
          </a:p>
        </p:txBody>
      </p:sp>
      <p:pic>
        <p:nvPicPr>
          <p:cNvPr id="104" name="Google Shape;104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63189" y="0"/>
            <a:ext cx="2835142" cy="1293223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2"/>
          <p:cNvSpPr/>
          <p:nvPr/>
        </p:nvSpPr>
        <p:spPr>
          <a:xfrm>
            <a:off x="483324" y="1280158"/>
            <a:ext cx="11194869" cy="45719"/>
          </a:xfrm>
          <a:prstGeom prst="rect">
            <a:avLst/>
          </a:prstGeom>
          <a:solidFill>
            <a:srgbClr val="1F3864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2"/>
          <p:cNvSpPr txBox="1"/>
          <p:nvPr/>
        </p:nvSpPr>
        <p:spPr>
          <a:xfrm>
            <a:off x="1069657" y="1657775"/>
            <a:ext cx="3506277" cy="38057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Project Details</a:t>
            </a:r>
            <a:endParaRPr/>
          </a:p>
        </p:txBody>
      </p:sp>
      <p:sp>
        <p:nvSpPr>
          <p:cNvPr id="107" name="Google Shape;107;p2"/>
          <p:cNvSpPr/>
          <p:nvPr/>
        </p:nvSpPr>
        <p:spPr>
          <a:xfrm>
            <a:off x="489041" y="1655171"/>
            <a:ext cx="522514" cy="378823"/>
          </a:xfrm>
          <a:prstGeom prst="roundRect">
            <a:avLst>
              <a:gd name="adj" fmla="val 16667"/>
            </a:avLst>
          </a:prstGeom>
          <a:solidFill>
            <a:srgbClr val="96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" name="Google Shape;108;p2"/>
          <p:cNvSpPr/>
          <p:nvPr/>
        </p:nvSpPr>
        <p:spPr>
          <a:xfrm>
            <a:off x="482038" y="2159180"/>
            <a:ext cx="522514" cy="378823"/>
          </a:xfrm>
          <a:prstGeom prst="roundRect">
            <a:avLst>
              <a:gd name="adj" fmla="val 16667"/>
            </a:avLst>
          </a:prstGeom>
          <a:solidFill>
            <a:srgbClr val="96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2"/>
          <p:cNvSpPr/>
          <p:nvPr/>
        </p:nvSpPr>
        <p:spPr>
          <a:xfrm>
            <a:off x="474566" y="2641688"/>
            <a:ext cx="522514" cy="378823"/>
          </a:xfrm>
          <a:prstGeom prst="roundRect">
            <a:avLst>
              <a:gd name="adj" fmla="val 16667"/>
            </a:avLst>
          </a:prstGeom>
          <a:solidFill>
            <a:srgbClr val="96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3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2"/>
          <p:cNvSpPr/>
          <p:nvPr/>
        </p:nvSpPr>
        <p:spPr>
          <a:xfrm>
            <a:off x="474196" y="3124620"/>
            <a:ext cx="522514" cy="378823"/>
          </a:xfrm>
          <a:prstGeom prst="roundRect">
            <a:avLst>
              <a:gd name="adj" fmla="val 16667"/>
            </a:avLst>
          </a:prstGeom>
          <a:solidFill>
            <a:srgbClr val="96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4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2"/>
          <p:cNvSpPr/>
          <p:nvPr/>
        </p:nvSpPr>
        <p:spPr>
          <a:xfrm>
            <a:off x="468284" y="3595156"/>
            <a:ext cx="522514" cy="378823"/>
          </a:xfrm>
          <a:prstGeom prst="roundRect">
            <a:avLst>
              <a:gd name="adj" fmla="val 16667"/>
            </a:avLst>
          </a:prstGeom>
          <a:solidFill>
            <a:srgbClr val="96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2"/>
          <p:cNvSpPr/>
          <p:nvPr/>
        </p:nvSpPr>
        <p:spPr>
          <a:xfrm>
            <a:off x="457943" y="4084740"/>
            <a:ext cx="522514" cy="378823"/>
          </a:xfrm>
          <a:prstGeom prst="roundRect">
            <a:avLst>
              <a:gd name="adj" fmla="val 16667"/>
            </a:avLst>
          </a:prstGeom>
          <a:solidFill>
            <a:srgbClr val="96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6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2"/>
          <p:cNvSpPr/>
          <p:nvPr/>
        </p:nvSpPr>
        <p:spPr>
          <a:xfrm>
            <a:off x="457572" y="4553766"/>
            <a:ext cx="522514" cy="378823"/>
          </a:xfrm>
          <a:prstGeom prst="roundRect">
            <a:avLst>
              <a:gd name="adj" fmla="val 16667"/>
            </a:avLst>
          </a:prstGeom>
          <a:solidFill>
            <a:srgbClr val="96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7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2"/>
          <p:cNvSpPr/>
          <p:nvPr/>
        </p:nvSpPr>
        <p:spPr>
          <a:xfrm>
            <a:off x="460318" y="5023659"/>
            <a:ext cx="522514" cy="378823"/>
          </a:xfrm>
          <a:prstGeom prst="roundRect">
            <a:avLst>
              <a:gd name="adj" fmla="val 16667"/>
            </a:avLst>
          </a:prstGeom>
          <a:solidFill>
            <a:srgbClr val="96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8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2"/>
          <p:cNvSpPr/>
          <p:nvPr/>
        </p:nvSpPr>
        <p:spPr>
          <a:xfrm>
            <a:off x="463485" y="5498646"/>
            <a:ext cx="522514" cy="378823"/>
          </a:xfrm>
          <a:prstGeom prst="roundRect">
            <a:avLst>
              <a:gd name="adj" fmla="val 16667"/>
            </a:avLst>
          </a:prstGeom>
          <a:solidFill>
            <a:srgbClr val="96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9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6" name="Google Shape;116;p2"/>
          <p:cNvSpPr/>
          <p:nvPr/>
        </p:nvSpPr>
        <p:spPr>
          <a:xfrm>
            <a:off x="469769" y="5984050"/>
            <a:ext cx="522514" cy="378823"/>
          </a:xfrm>
          <a:prstGeom prst="roundRect">
            <a:avLst>
              <a:gd name="adj" fmla="val 16667"/>
            </a:avLst>
          </a:prstGeom>
          <a:solidFill>
            <a:srgbClr val="96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10</a:t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7" name="Google Shape;117;p2"/>
          <p:cNvSpPr txBox="1"/>
          <p:nvPr/>
        </p:nvSpPr>
        <p:spPr>
          <a:xfrm>
            <a:off x="1098232" y="2153074"/>
            <a:ext cx="3506277" cy="37105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Concept of the Solution</a:t>
            </a:r>
            <a:endParaRPr/>
          </a:p>
        </p:txBody>
      </p:sp>
      <p:sp>
        <p:nvSpPr>
          <p:cNvPr id="118" name="Google Shape;118;p2"/>
          <p:cNvSpPr txBox="1"/>
          <p:nvPr/>
        </p:nvSpPr>
        <p:spPr>
          <a:xfrm>
            <a:off x="1098232" y="2648374"/>
            <a:ext cx="3506277" cy="37105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Novelty / Scope of Solution</a:t>
            </a:r>
            <a:endParaRPr/>
          </a:p>
        </p:txBody>
      </p:sp>
      <p:sp>
        <p:nvSpPr>
          <p:cNvPr id="119" name="Google Shape;119;p2"/>
          <p:cNvSpPr txBox="1"/>
          <p:nvPr/>
        </p:nvSpPr>
        <p:spPr>
          <a:xfrm>
            <a:off x="1107757" y="3153200"/>
            <a:ext cx="3506277" cy="36152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Pros and Cons of the solution</a:t>
            </a:r>
            <a:endParaRPr/>
          </a:p>
        </p:txBody>
      </p:sp>
      <p:sp>
        <p:nvSpPr>
          <p:cNvPr id="120" name="Google Shape;120;p2"/>
          <p:cNvSpPr txBox="1"/>
          <p:nvPr/>
        </p:nvSpPr>
        <p:spPr>
          <a:xfrm>
            <a:off x="1079182" y="4086649"/>
            <a:ext cx="3506277" cy="4095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Implementation Plan or Working Model (as the case may be)</a:t>
            </a:r>
            <a:endParaRPr/>
          </a:p>
        </p:txBody>
      </p:sp>
      <p:sp>
        <p:nvSpPr>
          <p:cNvPr id="121" name="Google Shape;121;p2"/>
          <p:cNvSpPr txBox="1"/>
          <p:nvPr/>
        </p:nvSpPr>
        <p:spPr>
          <a:xfrm>
            <a:off x="1088707" y="3638974"/>
            <a:ext cx="3506277" cy="35200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Technical Description</a:t>
            </a:r>
            <a:endParaRPr/>
          </a:p>
        </p:txBody>
      </p:sp>
      <p:sp>
        <p:nvSpPr>
          <p:cNvPr id="122" name="Google Shape;122;p2"/>
          <p:cNvSpPr txBox="1"/>
          <p:nvPr/>
        </p:nvSpPr>
        <p:spPr>
          <a:xfrm>
            <a:off x="1088707" y="4572424"/>
            <a:ext cx="3506277" cy="37105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Validation/Testing/Analysis</a:t>
            </a:r>
            <a:endParaRPr/>
          </a:p>
        </p:txBody>
      </p:sp>
      <p:sp>
        <p:nvSpPr>
          <p:cNvPr id="123" name="Google Shape;123;p2"/>
          <p:cNvSpPr txBox="1"/>
          <p:nvPr/>
        </p:nvSpPr>
        <p:spPr>
          <a:xfrm>
            <a:off x="1079182" y="5029625"/>
            <a:ext cx="3506277" cy="38057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Cost Estimate (If needed)</a:t>
            </a:r>
            <a:endParaRPr/>
          </a:p>
        </p:txBody>
      </p:sp>
      <p:sp>
        <p:nvSpPr>
          <p:cNvPr id="124" name="Google Shape;124;p2"/>
          <p:cNvSpPr txBox="1"/>
          <p:nvPr/>
        </p:nvSpPr>
        <p:spPr>
          <a:xfrm>
            <a:off x="1081606" y="5505875"/>
            <a:ext cx="3506277" cy="36152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Assumptions(if any)</a:t>
            </a:r>
            <a:endParaRPr/>
          </a:p>
        </p:txBody>
      </p:sp>
      <p:sp>
        <p:nvSpPr>
          <p:cNvPr id="125" name="Google Shape;125;p2"/>
          <p:cNvSpPr txBox="1"/>
          <p:nvPr/>
        </p:nvSpPr>
        <p:spPr>
          <a:xfrm>
            <a:off x="1076064" y="6005850"/>
            <a:ext cx="3506277" cy="3395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16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References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IN"/>
            </a:br>
            <a:endParaRPr/>
          </a:p>
        </p:txBody>
      </p:sp>
      <p:sp>
        <p:nvSpPr>
          <p:cNvPr id="131" name="Google Shape;131;p3"/>
          <p:cNvSpPr txBox="1">
            <a:spLocks noGrp="1"/>
          </p:cNvSpPr>
          <p:nvPr>
            <p:ph type="body" idx="1"/>
          </p:nvPr>
        </p:nvSpPr>
        <p:spPr>
          <a:xfrm>
            <a:off x="252663" y="1825624"/>
            <a:ext cx="11634537" cy="4683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pic>
        <p:nvPicPr>
          <p:cNvPr id="132" name="Google Shape;132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52365" y="-49175"/>
            <a:ext cx="2835142" cy="1293223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3"/>
          <p:cNvSpPr/>
          <p:nvPr/>
        </p:nvSpPr>
        <p:spPr>
          <a:xfrm>
            <a:off x="483324" y="1244062"/>
            <a:ext cx="11194869" cy="45719"/>
          </a:xfrm>
          <a:prstGeom prst="rect">
            <a:avLst/>
          </a:prstGeom>
          <a:solidFill>
            <a:srgbClr val="1F3864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3"/>
          <p:cNvSpPr txBox="1"/>
          <p:nvPr/>
        </p:nvSpPr>
        <p:spPr>
          <a:xfrm>
            <a:off x="509337" y="1508960"/>
            <a:ext cx="10956758" cy="5012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None/>
            </a:pPr>
            <a:r>
              <a:rPr lang="en-IN" sz="2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Project details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Arial"/>
              <a:buNone/>
            </a:pPr>
            <a:r>
              <a:rPr lang="en-IN" sz="24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Please summarize your Project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IN"/>
            </a:br>
            <a:endParaRPr/>
          </a:p>
        </p:txBody>
      </p:sp>
      <p:sp>
        <p:nvSpPr>
          <p:cNvPr id="140" name="Google Shape;140;p4"/>
          <p:cNvSpPr txBox="1">
            <a:spLocks noGrp="1"/>
          </p:cNvSpPr>
          <p:nvPr>
            <p:ph type="body" idx="1"/>
          </p:nvPr>
        </p:nvSpPr>
        <p:spPr>
          <a:xfrm>
            <a:off x="252663" y="1825624"/>
            <a:ext cx="11634537" cy="4683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pic>
        <p:nvPicPr>
          <p:cNvPr id="141" name="Google Shape;141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52365" y="-49175"/>
            <a:ext cx="2835142" cy="1293223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4"/>
          <p:cNvSpPr/>
          <p:nvPr/>
        </p:nvSpPr>
        <p:spPr>
          <a:xfrm>
            <a:off x="483324" y="1244062"/>
            <a:ext cx="11194869" cy="45719"/>
          </a:xfrm>
          <a:prstGeom prst="rect">
            <a:avLst/>
          </a:prstGeom>
          <a:solidFill>
            <a:srgbClr val="1F3864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4"/>
          <p:cNvSpPr txBox="1"/>
          <p:nvPr/>
        </p:nvSpPr>
        <p:spPr>
          <a:xfrm>
            <a:off x="509337" y="1508960"/>
            <a:ext cx="10956758" cy="5012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None/>
            </a:pPr>
            <a:r>
              <a:rPr lang="en-IN" sz="2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Concept of the solution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Arial"/>
              <a:buNone/>
            </a:pPr>
            <a:r>
              <a:rPr lang="en-IN" sz="24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Brief about the concept of your solution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IN"/>
            </a:br>
            <a:endParaRPr/>
          </a:p>
        </p:txBody>
      </p:sp>
      <p:sp>
        <p:nvSpPr>
          <p:cNvPr id="149" name="Google Shape;149;p5"/>
          <p:cNvSpPr txBox="1">
            <a:spLocks noGrp="1"/>
          </p:cNvSpPr>
          <p:nvPr>
            <p:ph type="body" idx="1"/>
          </p:nvPr>
        </p:nvSpPr>
        <p:spPr>
          <a:xfrm>
            <a:off x="252663" y="1825624"/>
            <a:ext cx="11634537" cy="4683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ts val="2400"/>
              <a:buNone/>
            </a:pPr>
            <a:r>
              <a:rPr lang="en-IN" sz="2400">
                <a:solidFill>
                  <a:srgbClr val="FF0000"/>
                </a:solidFill>
              </a:rPr>
              <a:t>    Bench mark your idea  justifying the novelty of the idea.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pic>
        <p:nvPicPr>
          <p:cNvPr id="150" name="Google Shape;150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52365" y="94575"/>
            <a:ext cx="2835142" cy="1293223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5"/>
          <p:cNvSpPr/>
          <p:nvPr/>
        </p:nvSpPr>
        <p:spPr>
          <a:xfrm>
            <a:off x="483324" y="1244062"/>
            <a:ext cx="11194869" cy="45719"/>
          </a:xfrm>
          <a:prstGeom prst="rect">
            <a:avLst/>
          </a:prstGeom>
          <a:solidFill>
            <a:srgbClr val="1F3864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2" name="Google Shape;152;p5"/>
          <p:cNvSpPr txBox="1"/>
          <p:nvPr/>
        </p:nvSpPr>
        <p:spPr>
          <a:xfrm>
            <a:off x="509337" y="1508960"/>
            <a:ext cx="10956758" cy="5012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None/>
            </a:pPr>
            <a:r>
              <a:rPr lang="en-IN" sz="2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Novelty / Scope of Solution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400"/>
              <a:buFont typeface="Arial"/>
              <a:buNone/>
            </a:pPr>
            <a:r>
              <a:rPr lang="en-IN" sz="24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What is novel in your mentioned idea and scope of the proposed solution.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24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IN"/>
            </a:br>
            <a:endParaRPr/>
          </a:p>
        </p:txBody>
      </p:sp>
      <p:sp>
        <p:nvSpPr>
          <p:cNvPr id="158" name="Google Shape;158;p6"/>
          <p:cNvSpPr txBox="1">
            <a:spLocks noGrp="1"/>
          </p:cNvSpPr>
          <p:nvPr>
            <p:ph type="body" idx="1"/>
          </p:nvPr>
        </p:nvSpPr>
        <p:spPr>
          <a:xfrm>
            <a:off x="252663" y="1825624"/>
            <a:ext cx="11634537" cy="4683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pic>
        <p:nvPicPr>
          <p:cNvPr id="159" name="Google Shape;159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52365" y="0"/>
            <a:ext cx="2835142" cy="1293223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6"/>
          <p:cNvSpPr/>
          <p:nvPr/>
        </p:nvSpPr>
        <p:spPr>
          <a:xfrm>
            <a:off x="483324" y="1244062"/>
            <a:ext cx="11194869" cy="45719"/>
          </a:xfrm>
          <a:prstGeom prst="rect">
            <a:avLst/>
          </a:prstGeom>
          <a:solidFill>
            <a:srgbClr val="1F3864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6"/>
          <p:cNvSpPr txBox="1"/>
          <p:nvPr/>
        </p:nvSpPr>
        <p:spPr>
          <a:xfrm>
            <a:off x="509337" y="1508960"/>
            <a:ext cx="10956758" cy="5012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None/>
            </a:pPr>
            <a:r>
              <a:rPr lang="en-IN" sz="2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Technical Description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000"/>
              <a:buFont typeface="Arial"/>
              <a:buNone/>
            </a:pPr>
            <a:r>
              <a:rPr lang="en-IN" sz="20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Technical description, without fundamental theories. can include images or block diagrams. 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7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IN"/>
            </a:br>
            <a:endParaRPr/>
          </a:p>
        </p:txBody>
      </p:sp>
      <p:sp>
        <p:nvSpPr>
          <p:cNvPr id="167" name="Google Shape;167;p7"/>
          <p:cNvSpPr txBox="1">
            <a:spLocks noGrp="1"/>
          </p:cNvSpPr>
          <p:nvPr>
            <p:ph type="body" idx="1"/>
          </p:nvPr>
        </p:nvSpPr>
        <p:spPr>
          <a:xfrm>
            <a:off x="252663" y="1882080"/>
            <a:ext cx="11634537" cy="46270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000"/>
              <a:buNone/>
            </a:pPr>
            <a:r>
              <a:rPr lang="en-IN" sz="2000">
                <a:solidFill>
                  <a:srgbClr val="C00000"/>
                </a:solidFill>
                <a:latin typeface="Gill Sans"/>
                <a:ea typeface="Gill Sans"/>
                <a:cs typeface="Gill Sans"/>
                <a:sym typeface="Gill Sans"/>
              </a:rPr>
              <a:t>    Students are encouraged to  attach  Video  on working model.(not exceeding 4 min) 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pic>
        <p:nvPicPr>
          <p:cNvPr id="168" name="Google Shape;168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52365" y="0"/>
            <a:ext cx="2835142" cy="1293223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7"/>
          <p:cNvSpPr/>
          <p:nvPr/>
        </p:nvSpPr>
        <p:spPr>
          <a:xfrm>
            <a:off x="483324" y="1244062"/>
            <a:ext cx="11194869" cy="45719"/>
          </a:xfrm>
          <a:prstGeom prst="rect">
            <a:avLst/>
          </a:prstGeom>
          <a:solidFill>
            <a:srgbClr val="1F3864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7"/>
          <p:cNvSpPr txBox="1"/>
          <p:nvPr/>
        </p:nvSpPr>
        <p:spPr>
          <a:xfrm>
            <a:off x="509336" y="1508960"/>
            <a:ext cx="11209421" cy="5012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None/>
            </a:pPr>
            <a:r>
              <a:rPr lang="en-IN" sz="2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Implementation Plan/Working Model 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000"/>
              <a:buFont typeface="Arial"/>
              <a:buNone/>
            </a:pPr>
            <a:r>
              <a:rPr lang="en-IN" sz="20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Implementation plan or briefly explain the working Model, addressing the mentioned Challenge/Problem.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000"/>
              <a:buFont typeface="Arial"/>
              <a:buNone/>
            </a:pPr>
            <a:r>
              <a:rPr lang="en-IN" sz="20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IN"/>
            </a:br>
            <a:endParaRPr/>
          </a:p>
        </p:txBody>
      </p:sp>
      <p:sp>
        <p:nvSpPr>
          <p:cNvPr id="176" name="Google Shape;176;p8"/>
          <p:cNvSpPr txBox="1">
            <a:spLocks noGrp="1"/>
          </p:cNvSpPr>
          <p:nvPr>
            <p:ph type="body" idx="1"/>
          </p:nvPr>
        </p:nvSpPr>
        <p:spPr>
          <a:xfrm>
            <a:off x="252663" y="1825624"/>
            <a:ext cx="11634537" cy="4683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pic>
        <p:nvPicPr>
          <p:cNvPr id="177" name="Google Shape;177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52365" y="0"/>
            <a:ext cx="2835142" cy="1293223"/>
          </a:xfrm>
          <a:prstGeom prst="rect">
            <a:avLst/>
          </a:prstGeom>
          <a:noFill/>
          <a:ln>
            <a:noFill/>
          </a:ln>
        </p:spPr>
      </p:pic>
      <p:sp>
        <p:nvSpPr>
          <p:cNvPr id="178" name="Google Shape;178;p8"/>
          <p:cNvSpPr/>
          <p:nvPr/>
        </p:nvSpPr>
        <p:spPr>
          <a:xfrm>
            <a:off x="483324" y="1244062"/>
            <a:ext cx="11194869" cy="45719"/>
          </a:xfrm>
          <a:prstGeom prst="rect">
            <a:avLst/>
          </a:prstGeom>
          <a:solidFill>
            <a:srgbClr val="1F3864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8"/>
          <p:cNvSpPr txBox="1"/>
          <p:nvPr/>
        </p:nvSpPr>
        <p:spPr>
          <a:xfrm>
            <a:off x="509336" y="1508960"/>
            <a:ext cx="11209421" cy="5012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None/>
            </a:pPr>
            <a:r>
              <a:rPr lang="en-IN" sz="2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Validation / Testing / Analysis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C00000"/>
              </a:buClr>
              <a:buSzPts val="2000"/>
              <a:buFont typeface="Arial"/>
              <a:buNone/>
            </a:pPr>
            <a:r>
              <a:rPr lang="en-IN" sz="2000">
                <a:solidFill>
                  <a:srgbClr val="C00000"/>
                </a:solidFill>
                <a:latin typeface="Calibri"/>
                <a:ea typeface="Calibri"/>
                <a:cs typeface="Calibri"/>
                <a:sym typeface="Calibri"/>
              </a:rPr>
              <a:t>Test result or proof validating your mentioned solution 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IN"/>
            </a:br>
            <a:endParaRPr/>
          </a:p>
        </p:txBody>
      </p:sp>
      <p:sp>
        <p:nvSpPr>
          <p:cNvPr id="185" name="Google Shape;185;p9"/>
          <p:cNvSpPr txBox="1">
            <a:spLocks noGrp="1"/>
          </p:cNvSpPr>
          <p:nvPr>
            <p:ph type="body" idx="1"/>
          </p:nvPr>
        </p:nvSpPr>
        <p:spPr>
          <a:xfrm>
            <a:off x="252663" y="1825624"/>
            <a:ext cx="11634537" cy="4683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pic>
        <p:nvPicPr>
          <p:cNvPr id="186" name="Google Shape;186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52365" y="-3450"/>
            <a:ext cx="2835142" cy="1293223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9"/>
          <p:cNvSpPr/>
          <p:nvPr/>
        </p:nvSpPr>
        <p:spPr>
          <a:xfrm>
            <a:off x="483324" y="1244062"/>
            <a:ext cx="11194869" cy="45719"/>
          </a:xfrm>
          <a:prstGeom prst="rect">
            <a:avLst/>
          </a:prstGeom>
          <a:solidFill>
            <a:srgbClr val="1F3864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9"/>
          <p:cNvSpPr txBox="1"/>
          <p:nvPr/>
        </p:nvSpPr>
        <p:spPr>
          <a:xfrm>
            <a:off x="509336" y="1508960"/>
            <a:ext cx="11209421" cy="5012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None/>
            </a:pPr>
            <a:r>
              <a:rPr lang="en-IN" sz="2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Cost Estimate(if required)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IN"/>
            </a:br>
            <a:endParaRPr/>
          </a:p>
        </p:txBody>
      </p:sp>
      <p:sp>
        <p:nvSpPr>
          <p:cNvPr id="194" name="Google Shape;194;p10"/>
          <p:cNvSpPr txBox="1">
            <a:spLocks noGrp="1"/>
          </p:cNvSpPr>
          <p:nvPr>
            <p:ph type="body" idx="1"/>
          </p:nvPr>
        </p:nvSpPr>
        <p:spPr>
          <a:xfrm>
            <a:off x="252663" y="1825624"/>
            <a:ext cx="11634537" cy="4683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pic>
        <p:nvPicPr>
          <p:cNvPr id="195" name="Google Shape;195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52365" y="0"/>
            <a:ext cx="2835142" cy="1293223"/>
          </a:xfrm>
          <a:prstGeom prst="rect">
            <a:avLst/>
          </a:prstGeom>
          <a:noFill/>
          <a:ln>
            <a:noFill/>
          </a:ln>
        </p:spPr>
      </p:pic>
      <p:sp>
        <p:nvSpPr>
          <p:cNvPr id="196" name="Google Shape;196;p10"/>
          <p:cNvSpPr/>
          <p:nvPr/>
        </p:nvSpPr>
        <p:spPr>
          <a:xfrm>
            <a:off x="483324" y="1244062"/>
            <a:ext cx="11194869" cy="45719"/>
          </a:xfrm>
          <a:prstGeom prst="rect">
            <a:avLst/>
          </a:prstGeom>
          <a:solidFill>
            <a:srgbClr val="1F3864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10"/>
          <p:cNvSpPr txBox="1"/>
          <p:nvPr/>
        </p:nvSpPr>
        <p:spPr>
          <a:xfrm>
            <a:off x="509337" y="1508960"/>
            <a:ext cx="10956758" cy="5012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400"/>
              <a:buFont typeface="Arial"/>
              <a:buNone/>
            </a:pPr>
            <a:r>
              <a:rPr lang="en-IN" sz="2400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Pros and Cons of the solution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endParaRPr sz="2800">
              <a:solidFill>
                <a:srgbClr val="C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IN"/>
            </a:br>
            <a:endParaRPr/>
          </a:p>
        </p:txBody>
      </p:sp>
      <p:sp>
        <p:nvSpPr>
          <p:cNvPr id="203" name="Google Shape;203;p11"/>
          <p:cNvSpPr txBox="1">
            <a:spLocks noGrp="1"/>
          </p:cNvSpPr>
          <p:nvPr>
            <p:ph type="body" idx="1"/>
          </p:nvPr>
        </p:nvSpPr>
        <p:spPr>
          <a:xfrm>
            <a:off x="252663" y="1825624"/>
            <a:ext cx="11634537" cy="4683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pic>
        <p:nvPicPr>
          <p:cNvPr id="204" name="Google Shape;204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52365" y="0"/>
            <a:ext cx="2835142" cy="1293223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11"/>
          <p:cNvSpPr/>
          <p:nvPr/>
        </p:nvSpPr>
        <p:spPr>
          <a:xfrm>
            <a:off x="483324" y="1244062"/>
            <a:ext cx="11194869" cy="45719"/>
          </a:xfrm>
          <a:prstGeom prst="rect">
            <a:avLst/>
          </a:prstGeom>
          <a:solidFill>
            <a:srgbClr val="1F3864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6" name="Google Shape;206;p11"/>
          <p:cNvSpPr txBox="1"/>
          <p:nvPr/>
        </p:nvSpPr>
        <p:spPr>
          <a:xfrm>
            <a:off x="509336" y="1508960"/>
            <a:ext cx="11209421" cy="50121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r>
              <a:rPr lang="en-IN" sz="2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References</a:t>
            </a:r>
            <a:endParaRPr sz="2800">
              <a:solidFill>
                <a:srgbClr val="00206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11"/>
          <p:cNvSpPr/>
          <p:nvPr/>
        </p:nvSpPr>
        <p:spPr>
          <a:xfrm>
            <a:off x="496389" y="1881051"/>
            <a:ext cx="8647611" cy="13849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2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Review of literature.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2800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List out the references supporting your idea/solution.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IN"/>
            </a:br>
            <a:endParaRPr/>
          </a:p>
        </p:txBody>
      </p:sp>
      <p:sp>
        <p:nvSpPr>
          <p:cNvPr id="213" name="Google Shape;213;p12"/>
          <p:cNvSpPr txBox="1">
            <a:spLocks noGrp="1"/>
          </p:cNvSpPr>
          <p:nvPr>
            <p:ph type="body" idx="1"/>
          </p:nvPr>
        </p:nvSpPr>
        <p:spPr>
          <a:xfrm>
            <a:off x="252663" y="1825624"/>
            <a:ext cx="11634537" cy="46834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pic>
        <p:nvPicPr>
          <p:cNvPr id="214" name="Google Shape;214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52365" y="0"/>
            <a:ext cx="2835142" cy="1293223"/>
          </a:xfrm>
          <a:prstGeom prst="rect">
            <a:avLst/>
          </a:prstGeom>
          <a:noFill/>
          <a:ln>
            <a:noFill/>
          </a:ln>
        </p:spPr>
      </p:pic>
      <p:sp>
        <p:nvSpPr>
          <p:cNvPr id="215" name="Google Shape;215;p12"/>
          <p:cNvSpPr/>
          <p:nvPr/>
        </p:nvSpPr>
        <p:spPr>
          <a:xfrm>
            <a:off x="483324" y="1244062"/>
            <a:ext cx="11194869" cy="45719"/>
          </a:xfrm>
          <a:prstGeom prst="rect">
            <a:avLst/>
          </a:prstGeom>
          <a:solidFill>
            <a:srgbClr val="1F3864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12"/>
          <p:cNvSpPr/>
          <p:nvPr/>
        </p:nvSpPr>
        <p:spPr>
          <a:xfrm>
            <a:off x="3520479" y="1824608"/>
            <a:ext cx="4745216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66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THANK YOU</a:t>
            </a:r>
            <a:endParaRPr/>
          </a:p>
        </p:txBody>
      </p:sp>
      <p:pic>
        <p:nvPicPr>
          <p:cNvPr id="217" name="Google Shape;217;p12" descr="Measuring the distance to the SDGs"/>
          <p:cNvPicPr preferRelativeResize="0"/>
          <p:nvPr/>
        </p:nvPicPr>
        <p:blipFill rotWithShape="1">
          <a:blip r:embed="rId4">
            <a:alphaModFix/>
          </a:blip>
          <a:srcRect t="13914" b="8418"/>
          <a:stretch/>
        </p:blipFill>
        <p:spPr>
          <a:xfrm>
            <a:off x="2394281" y="2803356"/>
            <a:ext cx="6754168" cy="380197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br>
              <a:rPr lang="en-IN"/>
            </a:br>
            <a:endParaRPr/>
          </a:p>
        </p:txBody>
      </p:sp>
      <p:sp>
        <p:nvSpPr>
          <p:cNvPr id="223" name="Google Shape;223;p13"/>
          <p:cNvSpPr txBox="1">
            <a:spLocks noGrp="1"/>
          </p:cNvSpPr>
          <p:nvPr>
            <p:ph type="body" idx="1"/>
          </p:nvPr>
        </p:nvSpPr>
        <p:spPr>
          <a:xfrm>
            <a:off x="240632" y="2186572"/>
            <a:ext cx="11766884" cy="37570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28600" lvl="0" indent="-2286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80000"/>
              </a:buClr>
              <a:buSzPts val="2400"/>
              <a:buFont typeface="Noto Sans Symbols"/>
              <a:buChar char="⮚"/>
            </a:pPr>
            <a:r>
              <a:rPr lang="en-IN" sz="2400">
                <a:solidFill>
                  <a:srgbClr val="680000"/>
                </a:solidFill>
              </a:rPr>
              <a:t>Not more than 12 slides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80000"/>
              </a:buClr>
              <a:buSzPts val="2400"/>
              <a:buFont typeface="Noto Sans Symbols"/>
              <a:buChar char="⮚"/>
            </a:pPr>
            <a:r>
              <a:rPr lang="en-IN" sz="2400">
                <a:solidFill>
                  <a:srgbClr val="680000"/>
                </a:solidFill>
              </a:rPr>
              <a:t>Do not give any theoretical fundamentals.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80000"/>
              </a:buClr>
              <a:buSzPts val="2400"/>
              <a:buFont typeface="Noto Sans Symbols"/>
              <a:buChar char="⮚"/>
            </a:pPr>
            <a:r>
              <a:rPr lang="en-IN" sz="2400">
                <a:solidFill>
                  <a:srgbClr val="680000"/>
                </a:solidFill>
              </a:rPr>
              <a:t>Illustrate with suitable  means such as Drawings, examples, algorithms, flow chart etc</a:t>
            </a:r>
            <a:endParaRPr sz="2400">
              <a:solidFill>
                <a:srgbClr val="680000"/>
              </a:solidFill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80000"/>
              </a:buClr>
              <a:buSzPts val="2400"/>
              <a:buFont typeface="Noto Sans Symbols"/>
              <a:buChar char="⮚"/>
            </a:pPr>
            <a:r>
              <a:rPr lang="en-IN" sz="2400">
                <a:solidFill>
                  <a:srgbClr val="680000"/>
                </a:solidFill>
              </a:rPr>
              <a:t>Use consistent  format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80000"/>
              </a:buClr>
              <a:buSzPts val="2400"/>
              <a:buFont typeface="Noto Sans Symbols"/>
              <a:buChar char="⮚"/>
            </a:pPr>
            <a:r>
              <a:rPr lang="en-IN" sz="2400">
                <a:solidFill>
                  <a:srgbClr val="680000"/>
                </a:solidFill>
              </a:rPr>
              <a:t>Check for spelling and grammar – ensure no errors (spell check) </a:t>
            </a:r>
            <a:endParaRPr/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680000"/>
              </a:buClr>
              <a:buSzPts val="2400"/>
              <a:buFont typeface="Noto Sans Symbols"/>
              <a:buChar char="⮚"/>
            </a:pPr>
            <a:r>
              <a:rPr lang="en-IN" sz="2400">
                <a:solidFill>
                  <a:srgbClr val="680000"/>
                </a:solidFill>
              </a:rPr>
              <a:t>Highlight the major advantages of the  technique/method  proposed when compared with other techniques or  conventional techniques</a:t>
            </a:r>
            <a:endParaRPr sz="2400">
              <a:solidFill>
                <a:srgbClr val="680000"/>
              </a:solidFill>
            </a:endParaRPr>
          </a:p>
          <a:p>
            <a:pPr marL="22860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70C0"/>
              </a:buClr>
              <a:buSzPts val="2400"/>
              <a:buFont typeface="Noto Sans Symbols"/>
              <a:buChar char="⮚"/>
            </a:pPr>
            <a:r>
              <a:rPr lang="en-IN" sz="2400" b="1">
                <a:solidFill>
                  <a:srgbClr val="0070C0"/>
                </a:solidFill>
              </a:rPr>
              <a:t>Upload the PPT file in the Google form attached.</a:t>
            </a:r>
            <a:endParaRPr sz="2000" b="1">
              <a:solidFill>
                <a:srgbClr val="0070C0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endParaRPr/>
          </a:p>
        </p:txBody>
      </p:sp>
      <p:pic>
        <p:nvPicPr>
          <p:cNvPr id="224" name="Google Shape;224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29468" y="206944"/>
            <a:ext cx="1680763" cy="996214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1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706502" y="58438"/>
            <a:ext cx="2835142" cy="1293223"/>
          </a:xfrm>
          <a:prstGeom prst="rect">
            <a:avLst/>
          </a:prstGeom>
          <a:noFill/>
          <a:ln>
            <a:noFill/>
          </a:ln>
        </p:spPr>
      </p:pic>
      <p:sp>
        <p:nvSpPr>
          <p:cNvPr id="226" name="Google Shape;226;p13"/>
          <p:cNvSpPr/>
          <p:nvPr/>
        </p:nvSpPr>
        <p:spPr>
          <a:xfrm>
            <a:off x="483324" y="1244062"/>
            <a:ext cx="11194869" cy="45719"/>
          </a:xfrm>
          <a:prstGeom prst="rect">
            <a:avLst/>
          </a:prstGeom>
          <a:solidFill>
            <a:srgbClr val="1F3864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7" name="Google Shape;227;p13"/>
          <p:cNvSpPr/>
          <p:nvPr/>
        </p:nvSpPr>
        <p:spPr>
          <a:xfrm>
            <a:off x="512847" y="1499755"/>
            <a:ext cx="204062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IN" sz="2800" b="1">
                <a:solidFill>
                  <a:srgbClr val="002060"/>
                </a:solidFill>
                <a:latin typeface="Calibri"/>
                <a:ea typeface="Calibri"/>
                <a:cs typeface="Calibri"/>
                <a:sym typeface="Calibri"/>
              </a:rPr>
              <a:t>GUIDELINES</a:t>
            </a:r>
            <a:r>
              <a:rPr lang="en-IN" sz="24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332</Words>
  <Application>Microsoft Office PowerPoint</Application>
  <PresentationFormat>Widescreen</PresentationFormat>
  <Paragraphs>81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Noto Sans Symbols</vt:lpstr>
      <vt:lpstr>Gill Sans</vt:lpstr>
      <vt:lpstr>Office Theme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VELTECH</dc:creator>
  <cp:lastModifiedBy>USER</cp:lastModifiedBy>
  <cp:revision>1</cp:revision>
  <dcterms:created xsi:type="dcterms:W3CDTF">2022-01-19T10:20:54Z</dcterms:created>
  <dcterms:modified xsi:type="dcterms:W3CDTF">2026-01-20T04:31:22Z</dcterms:modified>
</cp:coreProperties>
</file>